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71" r:id="rId5"/>
    <p:sldId id="261" r:id="rId6"/>
    <p:sldId id="263" r:id="rId7"/>
    <p:sldId id="264" r:id="rId8"/>
    <p:sldId id="265" r:id="rId9"/>
    <p:sldId id="266" r:id="rId10"/>
    <p:sldId id="269" r:id="rId11"/>
    <p:sldId id="270" r:id="rId12"/>
    <p:sldId id="267" r:id="rId13"/>
  </p:sldIdLst>
  <p:sldSz cx="9144000" cy="6858000" type="screen4x3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1" d="100"/>
          <a:sy n="81" d="100"/>
        </p:scale>
        <p:origin x="1498" y="6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2125980"/>
            <a:ext cx="77724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9/30/2023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1" i="0">
                <a:solidFill>
                  <a:srgbClr val="C00000"/>
                </a:solidFill>
                <a:latin typeface="Tahoma"/>
                <a:cs typeface="Tahoma"/>
              </a:defRPr>
            </a:lvl1pPr>
          </a:lstStyle>
          <a:p>
            <a:pPr marL="38100">
              <a:lnSpc>
                <a:spcPct val="100000"/>
              </a:lnSpc>
              <a:spcBef>
                <a:spcPts val="85"/>
              </a:spcBef>
            </a:pPr>
            <a:fld id="{81D60167-4931-47E6-BA6A-407CBD079E47}" type="slidenum">
              <a:rPr spc="-70" dirty="0"/>
              <a:t>‹#›</a:t>
            </a:fld>
            <a:endParaRPr spc="-7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99" cy="6647545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1" i="0">
                <a:solidFill>
                  <a:srgbClr val="C00000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9/30/2023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1" i="0">
                <a:solidFill>
                  <a:srgbClr val="C00000"/>
                </a:solidFill>
                <a:latin typeface="Tahoma"/>
                <a:cs typeface="Tahoma"/>
              </a:defRPr>
            </a:lvl1pPr>
          </a:lstStyle>
          <a:p>
            <a:pPr marL="38100">
              <a:lnSpc>
                <a:spcPct val="100000"/>
              </a:lnSpc>
              <a:spcBef>
                <a:spcPts val="85"/>
              </a:spcBef>
            </a:pPr>
            <a:fld id="{81D60167-4931-47E6-BA6A-407CBD079E47}" type="slidenum">
              <a:rPr spc="-70" dirty="0"/>
              <a:t>‹#›</a:t>
            </a:fld>
            <a:endParaRPr spc="-7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5826" y="0"/>
            <a:ext cx="8508173" cy="6857997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13004" y="316991"/>
            <a:ext cx="2577084" cy="935735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1" i="0">
                <a:solidFill>
                  <a:srgbClr val="C00000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9/30/2023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1" i="0">
                <a:solidFill>
                  <a:srgbClr val="C00000"/>
                </a:solidFill>
                <a:latin typeface="Tahoma"/>
                <a:cs typeface="Tahoma"/>
              </a:defRPr>
            </a:lvl1pPr>
          </a:lstStyle>
          <a:p>
            <a:pPr marL="38100">
              <a:lnSpc>
                <a:spcPct val="100000"/>
              </a:lnSpc>
              <a:spcBef>
                <a:spcPts val="85"/>
              </a:spcBef>
            </a:pPr>
            <a:fld id="{81D60167-4931-47E6-BA6A-407CBD079E47}" type="slidenum">
              <a:rPr spc="-70" dirty="0"/>
              <a:t>‹#›</a:t>
            </a:fld>
            <a:endParaRPr spc="-70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1" i="0">
                <a:solidFill>
                  <a:srgbClr val="C00000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9/30/2023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1" i="0">
                <a:solidFill>
                  <a:srgbClr val="C00000"/>
                </a:solidFill>
                <a:latin typeface="Tahoma"/>
                <a:cs typeface="Tahoma"/>
              </a:defRPr>
            </a:lvl1pPr>
          </a:lstStyle>
          <a:p>
            <a:pPr marL="38100">
              <a:lnSpc>
                <a:spcPct val="100000"/>
              </a:lnSpc>
              <a:spcBef>
                <a:spcPts val="85"/>
              </a:spcBef>
            </a:pPr>
            <a:fld id="{81D60167-4931-47E6-BA6A-407CBD079E47}" type="slidenum">
              <a:rPr spc="-70" dirty="0"/>
              <a:t>‹#›</a:t>
            </a:fld>
            <a:endParaRPr spc="-7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9/30/2023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1" i="0">
                <a:solidFill>
                  <a:srgbClr val="C00000"/>
                </a:solidFill>
                <a:latin typeface="Tahoma"/>
                <a:cs typeface="Tahoma"/>
              </a:defRPr>
            </a:lvl1pPr>
          </a:lstStyle>
          <a:p>
            <a:pPr marL="38100">
              <a:lnSpc>
                <a:spcPct val="100000"/>
              </a:lnSpc>
              <a:spcBef>
                <a:spcPts val="85"/>
              </a:spcBef>
            </a:pPr>
            <a:fld id="{81D60167-4931-47E6-BA6A-407CBD079E47}" type="slidenum">
              <a:rPr spc="-70" dirty="0"/>
              <a:t>‹#›</a:t>
            </a:fld>
            <a:endParaRPr spc="-70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05128" y="2974975"/>
            <a:ext cx="7333742" cy="7569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00" b="1" i="0">
                <a:solidFill>
                  <a:srgbClr val="C00000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22097" y="2386710"/>
            <a:ext cx="8389620" cy="38138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9/30/2023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618473" y="6607099"/>
            <a:ext cx="253365" cy="2082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1" i="0">
                <a:solidFill>
                  <a:srgbClr val="C00000"/>
                </a:solidFill>
                <a:latin typeface="Tahoma"/>
                <a:cs typeface="Tahoma"/>
              </a:defRPr>
            </a:lvl1pPr>
          </a:lstStyle>
          <a:p>
            <a:pPr marL="38100">
              <a:lnSpc>
                <a:spcPct val="100000"/>
              </a:lnSpc>
              <a:spcBef>
                <a:spcPts val="85"/>
              </a:spcBef>
            </a:pPr>
            <a:fld id="{81D60167-4931-47E6-BA6A-407CBD079E47}" type="slidenum">
              <a:rPr spc="-70" dirty="0"/>
              <a:t>‹#›</a:t>
            </a:fld>
            <a:endParaRPr spc="-7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99" cy="685799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99" cy="664754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13740" y="64388"/>
            <a:ext cx="6087060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2800" spc="-145" dirty="0" err="1">
                <a:solidFill>
                  <a:srgbClr val="FFFFFF"/>
                </a:solidFill>
              </a:rPr>
              <a:t>Các</a:t>
            </a:r>
            <a:r>
              <a:rPr lang="en-US" sz="2800" spc="-145" dirty="0">
                <a:solidFill>
                  <a:srgbClr val="FFFFFF"/>
                </a:solidFill>
              </a:rPr>
              <a:t> </a:t>
            </a:r>
            <a:r>
              <a:rPr lang="en-US" sz="2800" spc="-145" dirty="0" err="1">
                <a:solidFill>
                  <a:srgbClr val="FFFFFF"/>
                </a:solidFill>
              </a:rPr>
              <a:t>chức</a:t>
            </a:r>
            <a:r>
              <a:rPr lang="en-US" sz="2800" spc="-145" dirty="0">
                <a:solidFill>
                  <a:srgbClr val="FFFFFF"/>
                </a:solidFill>
              </a:rPr>
              <a:t> </a:t>
            </a:r>
            <a:r>
              <a:rPr lang="en-US" sz="2800" spc="-145" dirty="0" err="1">
                <a:solidFill>
                  <a:srgbClr val="FFFFFF"/>
                </a:solidFill>
              </a:rPr>
              <a:t>năng</a:t>
            </a:r>
            <a:r>
              <a:rPr lang="en-US" sz="2800" spc="-145" dirty="0">
                <a:solidFill>
                  <a:srgbClr val="FFFFFF"/>
                </a:solidFill>
              </a:rPr>
              <a:t> – Sinh </a:t>
            </a:r>
            <a:r>
              <a:rPr lang="en-US" sz="2800" spc="-145" dirty="0" err="1">
                <a:solidFill>
                  <a:srgbClr val="FFFFFF"/>
                </a:solidFill>
              </a:rPr>
              <a:t>viên</a:t>
            </a:r>
            <a:endParaRPr sz="2800" dirty="0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85"/>
              </a:spcBef>
            </a:pPr>
            <a:fld id="{81D60167-4931-47E6-BA6A-407CBD079E47}" type="slidenum">
              <a:rPr spc="-70" dirty="0"/>
              <a:t>10</a:t>
            </a:fld>
            <a:endParaRPr spc="-7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F06C2B9-482B-1243-FBDE-3B0631D383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16" y="603956"/>
            <a:ext cx="5983939" cy="389184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97660DF-F680-4082-0D62-FC02470F2E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4301" y="3057480"/>
            <a:ext cx="5599914" cy="3736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7383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99" cy="664754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13740" y="64388"/>
            <a:ext cx="6087060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2800" spc="-145" dirty="0" err="1">
                <a:solidFill>
                  <a:srgbClr val="FFFFFF"/>
                </a:solidFill>
              </a:rPr>
              <a:t>Các</a:t>
            </a:r>
            <a:r>
              <a:rPr lang="en-US" sz="2800" spc="-145" dirty="0">
                <a:solidFill>
                  <a:srgbClr val="FFFFFF"/>
                </a:solidFill>
              </a:rPr>
              <a:t> </a:t>
            </a:r>
            <a:r>
              <a:rPr lang="en-US" sz="2800" spc="-145" dirty="0" err="1">
                <a:solidFill>
                  <a:srgbClr val="FFFFFF"/>
                </a:solidFill>
              </a:rPr>
              <a:t>chức</a:t>
            </a:r>
            <a:r>
              <a:rPr lang="en-US" sz="2800" spc="-145" dirty="0">
                <a:solidFill>
                  <a:srgbClr val="FFFFFF"/>
                </a:solidFill>
              </a:rPr>
              <a:t> </a:t>
            </a:r>
            <a:r>
              <a:rPr lang="en-US" sz="2800" spc="-145" dirty="0" err="1">
                <a:solidFill>
                  <a:srgbClr val="FFFFFF"/>
                </a:solidFill>
              </a:rPr>
              <a:t>năng</a:t>
            </a:r>
            <a:r>
              <a:rPr lang="en-US" sz="2800" spc="-145" dirty="0">
                <a:solidFill>
                  <a:srgbClr val="FFFFFF"/>
                </a:solidFill>
              </a:rPr>
              <a:t> – </a:t>
            </a:r>
            <a:r>
              <a:rPr lang="en-US" sz="2800" spc="-145" dirty="0" err="1">
                <a:solidFill>
                  <a:srgbClr val="FFFFFF"/>
                </a:solidFill>
              </a:rPr>
              <a:t>Giáo</a:t>
            </a:r>
            <a:r>
              <a:rPr lang="en-US" sz="2800" spc="-145" dirty="0">
                <a:solidFill>
                  <a:srgbClr val="FFFFFF"/>
                </a:solidFill>
              </a:rPr>
              <a:t> </a:t>
            </a:r>
            <a:r>
              <a:rPr lang="en-US" sz="2800" spc="-145" dirty="0" err="1">
                <a:solidFill>
                  <a:srgbClr val="FFFFFF"/>
                </a:solidFill>
              </a:rPr>
              <a:t>viên</a:t>
            </a:r>
            <a:endParaRPr sz="2800" dirty="0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85"/>
              </a:spcBef>
            </a:pPr>
            <a:fld id="{81D60167-4931-47E6-BA6A-407CBD079E47}" type="slidenum">
              <a:rPr spc="-70" dirty="0"/>
              <a:t>11</a:t>
            </a:fld>
            <a:endParaRPr spc="-7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AFA971-D5AA-8008-0A98-5C62EDD909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85800"/>
            <a:ext cx="9144000" cy="6285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8658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99" cy="685799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6804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THANK</a:t>
            </a:r>
            <a:r>
              <a:rPr spc="-295" dirty="0"/>
              <a:t> </a:t>
            </a:r>
            <a:r>
              <a:rPr spc="30" dirty="0"/>
              <a:t>YOU</a:t>
            </a:r>
            <a:r>
              <a:rPr spc="-275" dirty="0"/>
              <a:t> </a:t>
            </a:r>
            <a:r>
              <a:rPr spc="-300" dirty="0"/>
              <a:t>!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85"/>
              </a:spcBef>
            </a:pPr>
            <a:fld id="{81D60167-4931-47E6-BA6A-407CBD079E47}" type="slidenum">
              <a:rPr spc="-70" dirty="0"/>
              <a:t>12</a:t>
            </a:fld>
            <a:endParaRPr spc="-7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13004" y="0"/>
            <a:ext cx="8731250" cy="6858000"/>
            <a:chOff x="413004" y="0"/>
            <a:chExt cx="873125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35826" y="0"/>
              <a:ext cx="8508173" cy="6857997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3004" y="316991"/>
              <a:ext cx="2577084" cy="935735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91744" y="2363851"/>
            <a:ext cx="6800850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spc="-280" dirty="0" err="1"/>
              <a:t>Quản</a:t>
            </a:r>
            <a:r>
              <a:rPr sz="5400" spc="-254" dirty="0"/>
              <a:t> </a:t>
            </a:r>
            <a:r>
              <a:rPr sz="5400" spc="-350" dirty="0" err="1"/>
              <a:t>L</a:t>
            </a:r>
            <a:r>
              <a:rPr sz="5400" spc="-190" dirty="0" err="1"/>
              <a:t>í</a:t>
            </a:r>
            <a:r>
              <a:rPr sz="5400" spc="-285" dirty="0"/>
              <a:t> </a:t>
            </a:r>
            <a:r>
              <a:rPr lang="en-US" sz="5400" spc="-250" dirty="0"/>
              <a:t>Sinh Viên</a:t>
            </a:r>
            <a:endParaRPr sz="5400" dirty="0"/>
          </a:p>
        </p:txBody>
      </p:sp>
      <p:sp>
        <p:nvSpPr>
          <p:cNvPr id="6" name="object 6"/>
          <p:cNvSpPr txBox="1"/>
          <p:nvPr/>
        </p:nvSpPr>
        <p:spPr>
          <a:xfrm>
            <a:off x="491744" y="3553790"/>
            <a:ext cx="3859529" cy="83629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3195"/>
              </a:lnSpc>
              <a:spcBef>
                <a:spcPts val="95"/>
              </a:spcBef>
            </a:pPr>
            <a:r>
              <a:rPr sz="2800" spc="30" dirty="0">
                <a:solidFill>
                  <a:srgbClr val="C00000"/>
                </a:solidFill>
                <a:latin typeface="Tahoma"/>
                <a:cs typeface="Tahoma"/>
              </a:rPr>
              <a:t>Thực</a:t>
            </a:r>
            <a:r>
              <a:rPr sz="2800" spc="-185" dirty="0">
                <a:solidFill>
                  <a:srgbClr val="C00000"/>
                </a:solidFill>
                <a:latin typeface="Tahoma"/>
                <a:cs typeface="Tahoma"/>
              </a:rPr>
              <a:t> </a:t>
            </a:r>
            <a:r>
              <a:rPr sz="2800" spc="-20" dirty="0">
                <a:solidFill>
                  <a:srgbClr val="C00000"/>
                </a:solidFill>
                <a:latin typeface="Tahoma"/>
                <a:cs typeface="Tahoma"/>
              </a:rPr>
              <a:t>hành</a:t>
            </a:r>
            <a:r>
              <a:rPr sz="2800" spc="-170" dirty="0">
                <a:solidFill>
                  <a:srgbClr val="C00000"/>
                </a:solidFill>
                <a:latin typeface="Tahoma"/>
                <a:cs typeface="Tahoma"/>
              </a:rPr>
              <a:t> </a:t>
            </a:r>
            <a:r>
              <a:rPr sz="2800" spc="165" dirty="0">
                <a:solidFill>
                  <a:srgbClr val="C00000"/>
                </a:solidFill>
                <a:latin typeface="Tahoma"/>
                <a:cs typeface="Tahoma"/>
              </a:rPr>
              <a:t>Cơ</a:t>
            </a:r>
            <a:r>
              <a:rPr sz="2800" spc="-175" dirty="0">
                <a:solidFill>
                  <a:srgbClr val="C00000"/>
                </a:solidFill>
                <a:latin typeface="Tahoma"/>
                <a:cs typeface="Tahoma"/>
              </a:rPr>
              <a:t> </a:t>
            </a:r>
            <a:r>
              <a:rPr sz="2800" spc="45" dirty="0">
                <a:solidFill>
                  <a:srgbClr val="C00000"/>
                </a:solidFill>
                <a:latin typeface="Tahoma"/>
                <a:cs typeface="Tahoma"/>
              </a:rPr>
              <a:t>sở</a:t>
            </a:r>
            <a:r>
              <a:rPr sz="2800" spc="-165" dirty="0">
                <a:solidFill>
                  <a:srgbClr val="C00000"/>
                </a:solidFill>
                <a:latin typeface="Tahoma"/>
                <a:cs typeface="Tahoma"/>
              </a:rPr>
              <a:t> </a:t>
            </a:r>
            <a:r>
              <a:rPr sz="2800" spc="40" dirty="0">
                <a:solidFill>
                  <a:srgbClr val="C00000"/>
                </a:solidFill>
                <a:latin typeface="Tahoma"/>
                <a:cs typeface="Tahoma"/>
              </a:rPr>
              <a:t>dữ</a:t>
            </a:r>
            <a:r>
              <a:rPr sz="2800" spc="-175" dirty="0">
                <a:solidFill>
                  <a:srgbClr val="C00000"/>
                </a:solidFill>
                <a:latin typeface="Tahoma"/>
                <a:cs typeface="Tahoma"/>
              </a:rPr>
              <a:t> </a:t>
            </a:r>
            <a:r>
              <a:rPr sz="2800" spc="10" dirty="0">
                <a:solidFill>
                  <a:srgbClr val="C00000"/>
                </a:solidFill>
                <a:latin typeface="Tahoma"/>
                <a:cs typeface="Tahoma"/>
              </a:rPr>
              <a:t>liệu</a:t>
            </a:r>
            <a:endParaRPr sz="2800" dirty="0">
              <a:latin typeface="Tahoma"/>
              <a:cs typeface="Tahoma"/>
            </a:endParaRPr>
          </a:p>
          <a:p>
            <a:pPr marL="12700">
              <a:lnSpc>
                <a:spcPts val="3195"/>
              </a:lnSpc>
            </a:pPr>
            <a:r>
              <a:rPr sz="2800" spc="20" dirty="0">
                <a:solidFill>
                  <a:srgbClr val="C00000"/>
                </a:solidFill>
                <a:latin typeface="Tahoma"/>
                <a:cs typeface="Tahoma"/>
              </a:rPr>
              <a:t>IT3290</a:t>
            </a:r>
            <a:r>
              <a:rPr sz="2800" spc="-175" dirty="0">
                <a:solidFill>
                  <a:srgbClr val="C00000"/>
                </a:solidFill>
                <a:latin typeface="Tahoma"/>
                <a:cs typeface="Tahoma"/>
              </a:rPr>
              <a:t> </a:t>
            </a:r>
            <a:r>
              <a:rPr sz="2800" spc="20" dirty="0">
                <a:solidFill>
                  <a:srgbClr val="C00000"/>
                </a:solidFill>
                <a:latin typeface="Tahoma"/>
                <a:cs typeface="Tahoma"/>
              </a:rPr>
              <a:t>-</a:t>
            </a:r>
            <a:r>
              <a:rPr sz="2800" spc="-185" dirty="0">
                <a:solidFill>
                  <a:srgbClr val="C00000"/>
                </a:solidFill>
                <a:latin typeface="Tahoma"/>
                <a:cs typeface="Tahoma"/>
              </a:rPr>
              <a:t> </a:t>
            </a:r>
            <a:r>
              <a:rPr sz="2800" spc="85" dirty="0">
                <a:solidFill>
                  <a:srgbClr val="C00000"/>
                </a:solidFill>
                <a:latin typeface="Tahoma"/>
                <a:cs typeface="Tahoma"/>
              </a:rPr>
              <a:t>13</a:t>
            </a:r>
            <a:r>
              <a:rPr lang="en-US" sz="2800" spc="85" dirty="0">
                <a:solidFill>
                  <a:srgbClr val="C00000"/>
                </a:solidFill>
                <a:latin typeface="Tahoma"/>
                <a:cs typeface="Tahoma"/>
              </a:rPr>
              <a:t>9357</a:t>
            </a:r>
            <a:endParaRPr sz="2800" dirty="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3059" y="2022094"/>
            <a:ext cx="4632960" cy="5594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500" spc="-229" dirty="0"/>
              <a:t>Thành</a:t>
            </a:r>
            <a:r>
              <a:rPr sz="3500" spc="-195" dirty="0"/>
              <a:t> </a:t>
            </a:r>
            <a:r>
              <a:rPr sz="3500" spc="-204" dirty="0"/>
              <a:t>viên</a:t>
            </a:r>
            <a:r>
              <a:rPr sz="3500" spc="-175" dirty="0"/>
              <a:t> </a:t>
            </a:r>
            <a:r>
              <a:rPr sz="3500" spc="-229" dirty="0"/>
              <a:t>trong</a:t>
            </a:r>
            <a:r>
              <a:rPr sz="3500" spc="-185" dirty="0"/>
              <a:t> </a:t>
            </a:r>
            <a:r>
              <a:rPr sz="3500" spc="-270" dirty="0"/>
              <a:t>nhóm</a:t>
            </a:r>
            <a:endParaRPr sz="3500" dirty="0"/>
          </a:p>
        </p:txBody>
      </p:sp>
      <p:sp>
        <p:nvSpPr>
          <p:cNvPr id="3" name="object 3"/>
          <p:cNvSpPr txBox="1"/>
          <p:nvPr/>
        </p:nvSpPr>
        <p:spPr>
          <a:xfrm>
            <a:off x="353058" y="2812161"/>
            <a:ext cx="4066541" cy="882036"/>
          </a:xfrm>
          <a:prstGeom prst="rect">
            <a:avLst/>
          </a:prstGeom>
        </p:spPr>
        <p:txBody>
          <a:bodyPr vert="horz" wrap="square" lIns="0" tIns="54610" rIns="0" bIns="0" rtlCol="0">
            <a:spAutoFit/>
          </a:bodyPr>
          <a:lstStyle/>
          <a:p>
            <a:pPr marL="12700" marR="5080">
              <a:lnSpc>
                <a:spcPct val="90000"/>
              </a:lnSpc>
              <a:spcBef>
                <a:spcPts val="430"/>
              </a:spcBef>
            </a:pPr>
            <a:r>
              <a:rPr lang="en-US" sz="2800" spc="25" dirty="0" err="1">
                <a:solidFill>
                  <a:srgbClr val="C00000"/>
                </a:solidFill>
                <a:latin typeface="Tahoma"/>
                <a:cs typeface="Tahoma"/>
              </a:rPr>
              <a:t>Nguyễn</a:t>
            </a:r>
            <a:r>
              <a:rPr lang="en-US" sz="2800" spc="25" dirty="0">
                <a:solidFill>
                  <a:srgbClr val="C00000"/>
                </a:solidFill>
                <a:latin typeface="Tahoma"/>
                <a:cs typeface="Tahoma"/>
              </a:rPr>
              <a:t> </a:t>
            </a:r>
            <a:r>
              <a:rPr lang="en-US" sz="2800" spc="25" dirty="0" err="1">
                <a:solidFill>
                  <a:srgbClr val="C00000"/>
                </a:solidFill>
                <a:latin typeface="Tahoma"/>
                <a:cs typeface="Tahoma"/>
              </a:rPr>
              <a:t>Ngọc</a:t>
            </a:r>
            <a:r>
              <a:rPr lang="en-US" sz="2800" spc="25" dirty="0">
                <a:solidFill>
                  <a:srgbClr val="C00000"/>
                </a:solidFill>
                <a:latin typeface="Tahoma"/>
                <a:cs typeface="Tahoma"/>
              </a:rPr>
              <a:t> Anh </a:t>
            </a:r>
            <a:r>
              <a:rPr lang="en-US" sz="2800" spc="25" dirty="0" err="1">
                <a:solidFill>
                  <a:srgbClr val="C00000"/>
                </a:solidFill>
                <a:latin typeface="Tahoma"/>
                <a:cs typeface="Tahoma"/>
              </a:rPr>
              <a:t>Thư</a:t>
            </a:r>
            <a:endParaRPr lang="en-US" sz="2800" spc="25" dirty="0">
              <a:solidFill>
                <a:srgbClr val="C00000"/>
              </a:solidFill>
              <a:latin typeface="Tahoma"/>
              <a:cs typeface="Tahoma"/>
            </a:endParaRPr>
          </a:p>
          <a:p>
            <a:pPr marL="12700" marR="5080">
              <a:lnSpc>
                <a:spcPct val="90000"/>
              </a:lnSpc>
              <a:spcBef>
                <a:spcPts val="430"/>
              </a:spcBef>
            </a:pPr>
            <a:r>
              <a:rPr lang="en-US" sz="2800" spc="25" dirty="0" err="1">
                <a:solidFill>
                  <a:srgbClr val="C00000"/>
                </a:solidFill>
                <a:latin typeface="Tahoma"/>
                <a:cs typeface="Tahoma"/>
              </a:rPr>
              <a:t>Nguyễn</a:t>
            </a:r>
            <a:r>
              <a:rPr lang="en-US" sz="2800" spc="25" dirty="0">
                <a:solidFill>
                  <a:srgbClr val="C00000"/>
                </a:solidFill>
                <a:latin typeface="Tahoma"/>
                <a:cs typeface="Tahoma"/>
              </a:rPr>
              <a:t> Anh Vinh</a:t>
            </a:r>
            <a:endParaRPr sz="2800" dirty="0">
              <a:latin typeface="Tahom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343400" y="2815808"/>
            <a:ext cx="1671320" cy="80727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3190"/>
              </a:lnSpc>
              <a:spcBef>
                <a:spcPts val="95"/>
              </a:spcBef>
            </a:pPr>
            <a:r>
              <a:rPr sz="2800" spc="85" dirty="0">
                <a:solidFill>
                  <a:srgbClr val="C00000"/>
                </a:solidFill>
                <a:latin typeface="Tahoma"/>
                <a:cs typeface="Tahoma"/>
              </a:rPr>
              <a:t>202</a:t>
            </a:r>
            <a:r>
              <a:rPr lang="en-US" sz="2800" spc="85" dirty="0">
                <a:solidFill>
                  <a:srgbClr val="C00000"/>
                </a:solidFill>
                <a:latin typeface="Tahoma"/>
                <a:cs typeface="Tahoma"/>
              </a:rPr>
              <a:t>15143</a:t>
            </a:r>
            <a:endParaRPr sz="2800" dirty="0">
              <a:latin typeface="Tahoma"/>
              <a:cs typeface="Tahoma"/>
            </a:endParaRPr>
          </a:p>
          <a:p>
            <a:pPr marL="12700">
              <a:lnSpc>
                <a:spcPts val="3025"/>
              </a:lnSpc>
            </a:pPr>
            <a:r>
              <a:rPr lang="en-US" sz="2800" spc="85" dirty="0">
                <a:solidFill>
                  <a:srgbClr val="C00000"/>
                </a:solidFill>
                <a:latin typeface="Tahoma"/>
                <a:cs typeface="Tahoma"/>
              </a:rPr>
              <a:t>20215169</a:t>
            </a:r>
            <a:endParaRPr sz="2800" spc="85" dirty="0">
              <a:solidFill>
                <a:srgbClr val="C00000"/>
              </a:solidFill>
              <a:latin typeface="Tahoma"/>
              <a:cs typeface="Tahom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F03BBF-CB8F-16FD-65E3-08CC800DEEE7}"/>
              </a:ext>
            </a:extLst>
          </p:cNvPr>
          <p:cNvSpPr txBox="1"/>
          <p:nvPr/>
        </p:nvSpPr>
        <p:spPr>
          <a:xfrm>
            <a:off x="3004820" y="3733800"/>
            <a:ext cx="60198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spc="-229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GVHD  : </a:t>
            </a:r>
            <a:r>
              <a:rPr lang="en-US" sz="2800" b="1" spc="-229" dirty="0" err="1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Nguyễn</a:t>
            </a:r>
            <a:r>
              <a:rPr lang="en-US" sz="2800" b="1" spc="-229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</a:t>
            </a:r>
            <a:r>
              <a:rPr lang="en-US" sz="2800" b="1" spc="-229" dirty="0" err="1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Hồng</a:t>
            </a:r>
            <a:r>
              <a:rPr lang="en-US" sz="2800" b="1" spc="-229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</a:t>
            </a:r>
            <a:r>
              <a:rPr lang="en-US" sz="2800" b="1" spc="-229" dirty="0" err="1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Phương</a:t>
            </a:r>
            <a:endParaRPr lang="en-US" sz="2800" b="1" dirty="0">
              <a:solidFill>
                <a:srgbClr val="C0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2943" y="68072"/>
            <a:ext cx="191008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2800" spc="-120" dirty="0" err="1">
                <a:solidFill>
                  <a:srgbClr val="FFFFFF"/>
                </a:solidFill>
              </a:rPr>
              <a:t>Công</a:t>
            </a:r>
            <a:r>
              <a:rPr lang="en-US" sz="2800" spc="-120" dirty="0">
                <a:solidFill>
                  <a:srgbClr val="FFFFFF"/>
                </a:solidFill>
              </a:rPr>
              <a:t> </a:t>
            </a:r>
            <a:r>
              <a:rPr lang="en-US" sz="2800" spc="-120" dirty="0" err="1">
                <a:solidFill>
                  <a:srgbClr val="FFFFFF"/>
                </a:solidFill>
              </a:rPr>
              <a:t>việc</a:t>
            </a:r>
            <a:endParaRPr sz="2800" dirty="0"/>
          </a:p>
        </p:txBody>
      </p:sp>
      <p:sp>
        <p:nvSpPr>
          <p:cNvPr id="5" name="object 5"/>
          <p:cNvSpPr txBox="1"/>
          <p:nvPr/>
        </p:nvSpPr>
        <p:spPr>
          <a:xfrm>
            <a:off x="8706866" y="6527851"/>
            <a:ext cx="165100" cy="208279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85"/>
              </a:spcBef>
            </a:pPr>
            <a:fld id="{81D60167-4931-47E6-BA6A-407CBD079E47}" type="slidenum">
              <a:rPr sz="1200" b="1" spc="-70" dirty="0">
                <a:solidFill>
                  <a:srgbClr val="C00000"/>
                </a:solidFill>
                <a:latin typeface="Tahoma"/>
                <a:cs typeface="Tahoma"/>
              </a:rPr>
              <a:t>4</a:t>
            </a:fld>
            <a:endParaRPr sz="1200">
              <a:latin typeface="Tahoma"/>
              <a:cs typeface="Tahoma"/>
            </a:endParaRPr>
          </a:p>
        </p:txBody>
      </p:sp>
      <p:sp>
        <p:nvSpPr>
          <p:cNvPr id="9" name="Google Shape;499;p40">
            <a:extLst>
              <a:ext uri="{FF2B5EF4-FFF2-40B4-BE49-F238E27FC236}">
                <a16:creationId xmlns:a16="http://schemas.microsoft.com/office/drawing/2014/main" id="{FBABB0FD-C937-F6F5-F137-F5CC8BD30CA8}"/>
              </a:ext>
            </a:extLst>
          </p:cNvPr>
          <p:cNvSpPr/>
          <p:nvPr/>
        </p:nvSpPr>
        <p:spPr>
          <a:xfrm>
            <a:off x="914400" y="2883747"/>
            <a:ext cx="2943138" cy="1090505"/>
          </a:xfrm>
          <a:custGeom>
            <a:avLst/>
            <a:gdLst/>
            <a:ahLst/>
            <a:cxnLst/>
            <a:rect l="l" t="t" r="r" b="b"/>
            <a:pathLst>
              <a:path w="45600" h="24700" extrusionOk="0">
                <a:moveTo>
                  <a:pt x="1358" y="0"/>
                </a:moveTo>
                <a:lnTo>
                  <a:pt x="5429" y="0"/>
                </a:lnTo>
                <a:lnTo>
                  <a:pt x="43700" y="1900"/>
                </a:lnTo>
                <a:lnTo>
                  <a:pt x="45600" y="24700"/>
                </a:lnTo>
                <a:lnTo>
                  <a:pt x="0" y="24157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1" name="Google Shape;508;p40">
            <a:extLst>
              <a:ext uri="{FF2B5EF4-FFF2-40B4-BE49-F238E27FC236}">
                <a16:creationId xmlns:a16="http://schemas.microsoft.com/office/drawing/2014/main" id="{ED0D1D99-FCCA-3F3E-AFF2-E80543ADD5FA}"/>
              </a:ext>
            </a:extLst>
          </p:cNvPr>
          <p:cNvSpPr/>
          <p:nvPr/>
        </p:nvSpPr>
        <p:spPr>
          <a:xfrm>
            <a:off x="4990398" y="1937319"/>
            <a:ext cx="359625" cy="420700"/>
          </a:xfrm>
          <a:custGeom>
            <a:avLst/>
            <a:gdLst/>
            <a:ahLst/>
            <a:cxnLst/>
            <a:rect l="l" t="t" r="r" b="b"/>
            <a:pathLst>
              <a:path w="14385" h="16828" extrusionOk="0">
                <a:moveTo>
                  <a:pt x="0" y="4071"/>
                </a:moveTo>
                <a:lnTo>
                  <a:pt x="13843" y="0"/>
                </a:lnTo>
                <a:lnTo>
                  <a:pt x="14385" y="16828"/>
                </a:lnTo>
                <a:lnTo>
                  <a:pt x="2986" y="1547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/>
          <a:lstStyle/>
          <a:p>
            <a:endParaRPr lang="en-US" dirty="0"/>
          </a:p>
        </p:txBody>
      </p:sp>
      <p:sp>
        <p:nvSpPr>
          <p:cNvPr id="12" name="Google Shape;516;p40">
            <a:extLst>
              <a:ext uri="{FF2B5EF4-FFF2-40B4-BE49-F238E27FC236}">
                <a16:creationId xmlns:a16="http://schemas.microsoft.com/office/drawing/2014/main" id="{84199F2E-FDD2-C316-4009-7B55886D30FB}"/>
              </a:ext>
            </a:extLst>
          </p:cNvPr>
          <p:cNvSpPr/>
          <p:nvPr/>
        </p:nvSpPr>
        <p:spPr>
          <a:xfrm>
            <a:off x="3265838" y="2147669"/>
            <a:ext cx="1730637" cy="705700"/>
          </a:xfrm>
          <a:custGeom>
            <a:avLst/>
            <a:gdLst/>
            <a:ahLst/>
            <a:cxnLst/>
            <a:rect l="l" t="t" r="r" b="b"/>
            <a:pathLst>
              <a:path w="82785" h="28228" extrusionOk="0">
                <a:moveTo>
                  <a:pt x="0" y="28228"/>
                </a:moveTo>
                <a:lnTo>
                  <a:pt x="20900" y="0"/>
                </a:lnTo>
                <a:lnTo>
                  <a:pt x="82785" y="0"/>
                </a:lnTo>
              </a:path>
            </a:pathLst>
          </a:cu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3" name="Google Shape;517;p40">
            <a:extLst>
              <a:ext uri="{FF2B5EF4-FFF2-40B4-BE49-F238E27FC236}">
                <a16:creationId xmlns:a16="http://schemas.microsoft.com/office/drawing/2014/main" id="{2F82713C-F33A-7EB1-FD6E-153C8E44782E}"/>
              </a:ext>
            </a:extLst>
          </p:cNvPr>
          <p:cNvSpPr/>
          <p:nvPr/>
        </p:nvSpPr>
        <p:spPr>
          <a:xfrm>
            <a:off x="3191574" y="4042045"/>
            <a:ext cx="1951921" cy="1140000"/>
          </a:xfrm>
          <a:custGeom>
            <a:avLst/>
            <a:gdLst/>
            <a:ahLst/>
            <a:cxnLst/>
            <a:rect l="l" t="t" r="r" b="b"/>
            <a:pathLst>
              <a:path w="88213" h="45600" extrusionOk="0">
                <a:moveTo>
                  <a:pt x="0" y="0"/>
                </a:moveTo>
                <a:lnTo>
                  <a:pt x="46413" y="45600"/>
                </a:lnTo>
                <a:lnTo>
                  <a:pt x="88213" y="38814"/>
                </a:lnTo>
              </a:path>
            </a:pathLst>
          </a:cu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5453CC-E368-03F4-58C6-2BE9123DA15A}"/>
              </a:ext>
            </a:extLst>
          </p:cNvPr>
          <p:cNvSpPr txBox="1"/>
          <p:nvPr/>
        </p:nvSpPr>
        <p:spPr>
          <a:xfrm>
            <a:off x="-468450" y="3167390"/>
            <a:ext cx="575491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SemiCondensed"/>
              </a:rPr>
              <a:t>CÔNG VIỆC</a:t>
            </a:r>
            <a:endParaRPr lang="vi-VN" sz="2800" dirty="0">
              <a:solidFill>
                <a:srgbClr val="FFC000"/>
              </a:solidFill>
            </a:endParaRPr>
          </a:p>
        </p:txBody>
      </p:sp>
      <p:sp>
        <p:nvSpPr>
          <p:cNvPr id="15" name="Google Shape;508;p40">
            <a:extLst>
              <a:ext uri="{FF2B5EF4-FFF2-40B4-BE49-F238E27FC236}">
                <a16:creationId xmlns:a16="http://schemas.microsoft.com/office/drawing/2014/main" id="{13D9A489-1ACE-B6CA-1A6B-15698EF7B097}"/>
              </a:ext>
            </a:extLst>
          </p:cNvPr>
          <p:cNvSpPr/>
          <p:nvPr/>
        </p:nvSpPr>
        <p:spPr>
          <a:xfrm>
            <a:off x="5140255" y="4761345"/>
            <a:ext cx="359625" cy="420700"/>
          </a:xfrm>
          <a:custGeom>
            <a:avLst/>
            <a:gdLst/>
            <a:ahLst/>
            <a:cxnLst/>
            <a:rect l="l" t="t" r="r" b="b"/>
            <a:pathLst>
              <a:path w="14385" h="16828" extrusionOk="0">
                <a:moveTo>
                  <a:pt x="0" y="4071"/>
                </a:moveTo>
                <a:lnTo>
                  <a:pt x="13843" y="0"/>
                </a:lnTo>
                <a:lnTo>
                  <a:pt x="14385" y="16828"/>
                </a:lnTo>
                <a:lnTo>
                  <a:pt x="2986" y="1547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8CEE860-612F-CFF7-A768-23E659668227}"/>
              </a:ext>
            </a:extLst>
          </p:cNvPr>
          <p:cNvSpPr/>
          <p:nvPr/>
        </p:nvSpPr>
        <p:spPr>
          <a:xfrm>
            <a:off x="4963233" y="2010958"/>
            <a:ext cx="443391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7A6664A-CC15-B400-EC66-1B2A1226F5D2}"/>
              </a:ext>
            </a:extLst>
          </p:cNvPr>
          <p:cNvSpPr txBox="1"/>
          <p:nvPr/>
        </p:nvSpPr>
        <p:spPr>
          <a:xfrm>
            <a:off x="5094840" y="4787029"/>
            <a:ext cx="4780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6A30BBD-819C-FDAA-9627-4D45C45D96FB}"/>
              </a:ext>
            </a:extLst>
          </p:cNvPr>
          <p:cNvSpPr txBox="1"/>
          <p:nvPr/>
        </p:nvSpPr>
        <p:spPr>
          <a:xfrm>
            <a:off x="5414935" y="1775541"/>
            <a:ext cx="2738465" cy="9428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marR="5080">
              <a:lnSpc>
                <a:spcPct val="90000"/>
              </a:lnSpc>
              <a:spcBef>
                <a:spcPts val="430"/>
              </a:spcBef>
            </a:pPr>
            <a:r>
              <a:rPr lang="vi-VN" sz="1800" spc="25" dirty="0">
                <a:solidFill>
                  <a:srgbClr val="C00000"/>
                </a:solidFill>
                <a:latin typeface="Tahoma"/>
                <a:cs typeface="Tahoma"/>
              </a:rPr>
              <a:t>Nguyễn Ngọc Anh Thư</a:t>
            </a:r>
            <a:endParaRPr lang="en-US" spc="25" dirty="0">
              <a:solidFill>
                <a:srgbClr val="C00000"/>
              </a:solidFill>
              <a:latin typeface="Tahoma"/>
              <a:cs typeface="Tahoma"/>
            </a:endParaRPr>
          </a:p>
          <a:p>
            <a:pPr marL="298450" marR="5080" indent="-285750">
              <a:lnSpc>
                <a:spcPct val="90000"/>
              </a:lnSpc>
              <a:spcBef>
                <a:spcPts val="430"/>
              </a:spcBef>
              <a:buFontTx/>
              <a:buChar char="-"/>
            </a:pPr>
            <a:r>
              <a:rPr lang="en-US" sz="1800" spc="25" dirty="0" err="1">
                <a:solidFill>
                  <a:srgbClr val="C00000"/>
                </a:solidFill>
                <a:latin typeface="Tahoma"/>
                <a:cs typeface="Tahoma"/>
              </a:rPr>
              <a:t>Làm</a:t>
            </a:r>
            <a:r>
              <a:rPr lang="en-US" sz="1800" spc="25" dirty="0">
                <a:solidFill>
                  <a:srgbClr val="C00000"/>
                </a:solidFill>
                <a:latin typeface="Tahoma"/>
                <a:cs typeface="Tahoma"/>
              </a:rPr>
              <a:t> front-end </a:t>
            </a:r>
          </a:p>
          <a:p>
            <a:pPr marL="298450" marR="5080" indent="-285750">
              <a:lnSpc>
                <a:spcPct val="90000"/>
              </a:lnSpc>
              <a:spcBef>
                <a:spcPts val="430"/>
              </a:spcBef>
              <a:buFontTx/>
              <a:buChar char="-"/>
            </a:pPr>
            <a:r>
              <a:rPr lang="en-US" sz="1800" spc="25" dirty="0">
                <a:solidFill>
                  <a:srgbClr val="C00000"/>
                </a:solidFill>
                <a:latin typeface="Tahoma"/>
                <a:cs typeface="Tahoma"/>
              </a:rPr>
              <a:t>SQL</a:t>
            </a:r>
            <a:endParaRPr lang="vi-VN" sz="1800" spc="25" dirty="0">
              <a:solidFill>
                <a:srgbClr val="C00000"/>
              </a:solidFill>
              <a:latin typeface="Tahoma"/>
              <a:cs typeface="Tahom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C7C7FF1-B5EC-ABDA-E965-E9BE8F069B58}"/>
              </a:ext>
            </a:extLst>
          </p:cNvPr>
          <p:cNvSpPr txBox="1"/>
          <p:nvPr/>
        </p:nvSpPr>
        <p:spPr>
          <a:xfrm>
            <a:off x="5487311" y="4695271"/>
            <a:ext cx="3732889" cy="12434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marR="5080">
              <a:lnSpc>
                <a:spcPct val="90000"/>
              </a:lnSpc>
              <a:spcBef>
                <a:spcPts val="430"/>
              </a:spcBef>
            </a:pPr>
            <a:r>
              <a:rPr lang="vi-VN" sz="1800" spc="25" dirty="0">
                <a:solidFill>
                  <a:srgbClr val="C00000"/>
                </a:solidFill>
                <a:latin typeface="Tahoma"/>
                <a:cs typeface="Tahoma"/>
              </a:rPr>
              <a:t>Nguyễn Anh Vinh</a:t>
            </a:r>
            <a:endParaRPr lang="en-US" sz="1800" spc="25" dirty="0">
              <a:solidFill>
                <a:srgbClr val="C00000"/>
              </a:solidFill>
              <a:latin typeface="Tahoma"/>
              <a:cs typeface="Tahoma"/>
            </a:endParaRPr>
          </a:p>
          <a:p>
            <a:pPr marL="298450" marR="5080" indent="-285750">
              <a:lnSpc>
                <a:spcPct val="90000"/>
              </a:lnSpc>
              <a:spcBef>
                <a:spcPts val="430"/>
              </a:spcBef>
              <a:buFontTx/>
              <a:buChar char="-"/>
            </a:pPr>
            <a:r>
              <a:rPr lang="en-US" spc="25" dirty="0" err="1">
                <a:solidFill>
                  <a:srgbClr val="C00000"/>
                </a:solidFill>
                <a:latin typeface="Tahoma"/>
                <a:cs typeface="Tahoma"/>
              </a:rPr>
              <a:t>Vẽ</a:t>
            </a:r>
            <a:r>
              <a:rPr lang="en-US" spc="25" dirty="0">
                <a:solidFill>
                  <a:srgbClr val="C00000"/>
                </a:solidFill>
                <a:latin typeface="Tahoma"/>
                <a:cs typeface="Tahoma"/>
              </a:rPr>
              <a:t> </a:t>
            </a:r>
            <a:r>
              <a:rPr lang="en-US" spc="25" dirty="0" err="1">
                <a:solidFill>
                  <a:srgbClr val="C00000"/>
                </a:solidFill>
                <a:latin typeface="Tahoma"/>
                <a:cs typeface="Tahoma"/>
              </a:rPr>
              <a:t>sơ</a:t>
            </a:r>
            <a:r>
              <a:rPr lang="en-US" spc="25" dirty="0">
                <a:solidFill>
                  <a:srgbClr val="C00000"/>
                </a:solidFill>
                <a:latin typeface="Tahoma"/>
                <a:cs typeface="Tahoma"/>
              </a:rPr>
              <a:t> </a:t>
            </a:r>
            <a:r>
              <a:rPr lang="en-US" spc="25" dirty="0" err="1">
                <a:solidFill>
                  <a:srgbClr val="C00000"/>
                </a:solidFill>
                <a:latin typeface="Tahoma"/>
                <a:cs typeface="Tahoma"/>
              </a:rPr>
              <a:t>đồ</a:t>
            </a:r>
            <a:r>
              <a:rPr lang="en-US" spc="25" dirty="0">
                <a:solidFill>
                  <a:srgbClr val="C00000"/>
                </a:solidFill>
                <a:latin typeface="Tahoma"/>
                <a:cs typeface="Tahoma"/>
              </a:rPr>
              <a:t> ERD</a:t>
            </a:r>
          </a:p>
          <a:p>
            <a:pPr marL="298450" marR="5080" indent="-285750">
              <a:lnSpc>
                <a:spcPct val="90000"/>
              </a:lnSpc>
              <a:spcBef>
                <a:spcPts val="430"/>
              </a:spcBef>
              <a:buFontTx/>
              <a:buChar char="-"/>
            </a:pPr>
            <a:r>
              <a:rPr lang="en-US" sz="1800" spc="25" dirty="0" err="1">
                <a:solidFill>
                  <a:srgbClr val="C00000"/>
                </a:solidFill>
                <a:latin typeface="Tahoma"/>
                <a:cs typeface="Tahoma"/>
              </a:rPr>
              <a:t>Tạo</a:t>
            </a:r>
            <a:r>
              <a:rPr lang="en-US" sz="1800" spc="25" dirty="0">
                <a:solidFill>
                  <a:srgbClr val="C00000"/>
                </a:solidFill>
                <a:latin typeface="Tahoma"/>
                <a:cs typeface="Tahoma"/>
              </a:rPr>
              <a:t> database, SQL</a:t>
            </a:r>
          </a:p>
          <a:p>
            <a:pPr marL="298450" marR="5080" indent="-285750">
              <a:lnSpc>
                <a:spcPct val="90000"/>
              </a:lnSpc>
              <a:spcBef>
                <a:spcPts val="430"/>
              </a:spcBef>
              <a:buFontTx/>
              <a:buChar char="-"/>
            </a:pPr>
            <a:r>
              <a:rPr lang="en-US" sz="1800" spc="25" dirty="0">
                <a:solidFill>
                  <a:srgbClr val="C00000"/>
                </a:solidFill>
                <a:latin typeface="Tahoma"/>
                <a:cs typeface="Tahoma"/>
              </a:rPr>
              <a:t>Tester</a:t>
            </a:r>
          </a:p>
        </p:txBody>
      </p:sp>
    </p:spTree>
    <p:extLst>
      <p:ext uri="{BB962C8B-B14F-4D97-AF65-F5344CB8AC3E}">
        <p14:creationId xmlns:p14="http://schemas.microsoft.com/office/powerpoint/2010/main" val="2006806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2943" y="68072"/>
            <a:ext cx="191008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20" dirty="0">
                <a:solidFill>
                  <a:srgbClr val="FFFFFF"/>
                </a:solidFill>
              </a:rPr>
              <a:t>Người</a:t>
            </a:r>
            <a:r>
              <a:rPr sz="2800" spc="-130" dirty="0">
                <a:solidFill>
                  <a:srgbClr val="FFFFFF"/>
                </a:solidFill>
              </a:rPr>
              <a:t> </a:t>
            </a:r>
            <a:r>
              <a:rPr sz="2800" spc="-195" dirty="0">
                <a:solidFill>
                  <a:srgbClr val="FFFFFF"/>
                </a:solidFill>
              </a:rPr>
              <a:t>d</a:t>
            </a:r>
            <a:r>
              <a:rPr sz="2800" spc="-210" dirty="0">
                <a:solidFill>
                  <a:srgbClr val="FFFFFF"/>
                </a:solidFill>
              </a:rPr>
              <a:t>ù</a:t>
            </a:r>
            <a:r>
              <a:rPr sz="2800" spc="-254" dirty="0">
                <a:solidFill>
                  <a:srgbClr val="FFFFFF"/>
                </a:solidFill>
              </a:rPr>
              <a:t>ng</a:t>
            </a:r>
            <a:endParaRPr sz="2800"/>
          </a:p>
        </p:txBody>
      </p:sp>
      <p:sp>
        <p:nvSpPr>
          <p:cNvPr id="5" name="object 5"/>
          <p:cNvSpPr txBox="1"/>
          <p:nvPr/>
        </p:nvSpPr>
        <p:spPr>
          <a:xfrm>
            <a:off x="8706866" y="6527851"/>
            <a:ext cx="165100" cy="208279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85"/>
              </a:spcBef>
            </a:pPr>
            <a:fld id="{81D60167-4931-47E6-BA6A-407CBD079E47}" type="slidenum">
              <a:rPr sz="1200" b="1" spc="-70" dirty="0">
                <a:solidFill>
                  <a:srgbClr val="C00000"/>
                </a:solidFill>
                <a:latin typeface="Tahoma"/>
                <a:cs typeface="Tahoma"/>
              </a:rPr>
              <a:t>5</a:t>
            </a:fld>
            <a:endParaRPr sz="1200">
              <a:latin typeface="Tahoma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23773" y="1135506"/>
            <a:ext cx="7935595" cy="78162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69900" marR="5080" indent="-457834">
              <a:lnSpc>
                <a:spcPct val="100000"/>
              </a:lnSpc>
              <a:spcBef>
                <a:spcPts val="95"/>
              </a:spcBef>
              <a:buChar char="-"/>
              <a:tabLst>
                <a:tab pos="469900" algn="l"/>
                <a:tab pos="470534" algn="l"/>
              </a:tabLst>
            </a:pPr>
            <a:r>
              <a:rPr sz="2500" spc="-5" dirty="0">
                <a:latin typeface="Times New Roman"/>
                <a:cs typeface="Times New Roman"/>
              </a:rPr>
              <a:t>Tạo </a:t>
            </a:r>
            <a:r>
              <a:rPr sz="2500" spc="-5" dirty="0" err="1">
                <a:latin typeface="Times New Roman"/>
                <a:cs typeface="Times New Roman"/>
              </a:rPr>
              <a:t>ra</a:t>
            </a:r>
            <a:r>
              <a:rPr sz="2500" spc="15" dirty="0">
                <a:latin typeface="Times New Roman"/>
                <a:cs typeface="Times New Roman"/>
              </a:rPr>
              <a:t> </a:t>
            </a:r>
            <a:r>
              <a:rPr lang="en-US" sz="2500" spc="-5" dirty="0">
                <a:latin typeface="Times New Roman"/>
                <a:cs typeface="Times New Roman"/>
              </a:rPr>
              <a:t>2</a:t>
            </a:r>
            <a:r>
              <a:rPr sz="2500" dirty="0">
                <a:latin typeface="Times New Roman"/>
                <a:cs typeface="Times New Roman"/>
              </a:rPr>
              <a:t> </a:t>
            </a:r>
            <a:r>
              <a:rPr sz="2500" spc="-5" dirty="0">
                <a:latin typeface="Times New Roman"/>
                <a:cs typeface="Times New Roman"/>
              </a:rPr>
              <a:t>loại</a:t>
            </a:r>
            <a:r>
              <a:rPr sz="2500" spc="20" dirty="0">
                <a:latin typeface="Times New Roman"/>
                <a:cs typeface="Times New Roman"/>
              </a:rPr>
              <a:t> </a:t>
            </a:r>
            <a:r>
              <a:rPr sz="2500" spc="-5" dirty="0">
                <a:latin typeface="Times New Roman"/>
                <a:cs typeface="Times New Roman"/>
              </a:rPr>
              <a:t>người dùng</a:t>
            </a:r>
            <a:r>
              <a:rPr sz="2500" spc="15" dirty="0">
                <a:latin typeface="Times New Roman"/>
                <a:cs typeface="Times New Roman"/>
              </a:rPr>
              <a:t> </a:t>
            </a:r>
            <a:r>
              <a:rPr sz="2500" spc="-5" dirty="0">
                <a:latin typeface="Times New Roman"/>
                <a:cs typeface="Times New Roman"/>
              </a:rPr>
              <a:t>đó </a:t>
            </a:r>
            <a:r>
              <a:rPr sz="2500" spc="-5" dirty="0" err="1">
                <a:latin typeface="Times New Roman"/>
                <a:cs typeface="Times New Roman"/>
              </a:rPr>
              <a:t>là</a:t>
            </a:r>
            <a:r>
              <a:rPr sz="2500" spc="-125" dirty="0">
                <a:latin typeface="Times New Roman"/>
                <a:cs typeface="Times New Roman"/>
              </a:rPr>
              <a:t> </a:t>
            </a:r>
            <a:r>
              <a:rPr sz="2500" spc="-10" dirty="0" err="1">
                <a:latin typeface="Times New Roman"/>
                <a:cs typeface="Times New Roman"/>
              </a:rPr>
              <a:t>Giảng</a:t>
            </a:r>
            <a:r>
              <a:rPr sz="2500" spc="-30" dirty="0">
                <a:latin typeface="Times New Roman"/>
                <a:cs typeface="Times New Roman"/>
              </a:rPr>
              <a:t> </a:t>
            </a:r>
            <a:r>
              <a:rPr sz="2500" spc="-40" dirty="0">
                <a:latin typeface="Times New Roman"/>
                <a:cs typeface="Times New Roman"/>
              </a:rPr>
              <a:t>Viên</a:t>
            </a:r>
            <a:r>
              <a:rPr sz="2500" spc="10" dirty="0">
                <a:latin typeface="Times New Roman"/>
                <a:cs typeface="Times New Roman"/>
              </a:rPr>
              <a:t> </a:t>
            </a:r>
            <a:r>
              <a:rPr sz="2500" spc="-5" dirty="0">
                <a:latin typeface="Times New Roman"/>
                <a:cs typeface="Times New Roman"/>
              </a:rPr>
              <a:t>và</a:t>
            </a:r>
            <a:r>
              <a:rPr sz="2500" dirty="0">
                <a:latin typeface="Times New Roman"/>
                <a:cs typeface="Times New Roman"/>
              </a:rPr>
              <a:t> </a:t>
            </a:r>
            <a:r>
              <a:rPr sz="2500" spc="-10" dirty="0">
                <a:latin typeface="Times New Roman"/>
                <a:cs typeface="Times New Roman"/>
              </a:rPr>
              <a:t>Sinh </a:t>
            </a:r>
            <a:r>
              <a:rPr sz="2500" spc="-610" dirty="0">
                <a:latin typeface="Times New Roman"/>
                <a:cs typeface="Times New Roman"/>
              </a:rPr>
              <a:t> </a:t>
            </a:r>
            <a:r>
              <a:rPr sz="2500" spc="-5" dirty="0">
                <a:latin typeface="Times New Roman"/>
                <a:cs typeface="Times New Roman"/>
              </a:rPr>
              <a:t>viên.</a:t>
            </a:r>
            <a:endParaRPr sz="2500" dirty="0">
              <a:latin typeface="Times New Roman"/>
              <a:cs typeface="Times New Roman"/>
            </a:endParaRPr>
          </a:p>
          <a:p>
            <a:pPr marL="469900" indent="-457834">
              <a:lnSpc>
                <a:spcPct val="100000"/>
              </a:lnSpc>
              <a:buChar char="-"/>
              <a:tabLst>
                <a:tab pos="469900" algn="l"/>
                <a:tab pos="470534" algn="l"/>
              </a:tabLst>
            </a:pPr>
            <a:r>
              <a:rPr sz="2500" spc="-5" dirty="0">
                <a:latin typeface="Times New Roman"/>
                <a:cs typeface="Times New Roman"/>
              </a:rPr>
              <a:t>Mỗi</a:t>
            </a:r>
            <a:r>
              <a:rPr sz="2500" spc="5" dirty="0">
                <a:latin typeface="Times New Roman"/>
                <a:cs typeface="Times New Roman"/>
              </a:rPr>
              <a:t> </a:t>
            </a:r>
            <a:r>
              <a:rPr sz="2500" spc="-10" dirty="0">
                <a:latin typeface="Times New Roman"/>
                <a:cs typeface="Times New Roman"/>
              </a:rPr>
              <a:t>một</a:t>
            </a:r>
            <a:r>
              <a:rPr sz="2500" spc="30" dirty="0">
                <a:latin typeface="Times New Roman"/>
                <a:cs typeface="Times New Roman"/>
              </a:rPr>
              <a:t> </a:t>
            </a:r>
            <a:r>
              <a:rPr sz="2500" spc="-5" dirty="0">
                <a:latin typeface="Times New Roman"/>
                <a:cs typeface="Times New Roman"/>
              </a:rPr>
              <a:t>người</a:t>
            </a:r>
            <a:r>
              <a:rPr sz="2500" spc="5" dirty="0">
                <a:latin typeface="Times New Roman"/>
                <a:cs typeface="Times New Roman"/>
              </a:rPr>
              <a:t> </a:t>
            </a:r>
            <a:r>
              <a:rPr sz="2500" spc="-5" dirty="0">
                <a:latin typeface="Times New Roman"/>
                <a:cs typeface="Times New Roman"/>
              </a:rPr>
              <a:t>dùng </a:t>
            </a:r>
            <a:r>
              <a:rPr sz="2500" dirty="0">
                <a:latin typeface="Times New Roman"/>
                <a:cs typeface="Times New Roman"/>
              </a:rPr>
              <a:t>thì</a:t>
            </a:r>
            <a:r>
              <a:rPr sz="2500" spc="-5" dirty="0">
                <a:latin typeface="Times New Roman"/>
                <a:cs typeface="Times New Roman"/>
              </a:rPr>
              <a:t> sẽ có</a:t>
            </a:r>
            <a:r>
              <a:rPr sz="2500" spc="5" dirty="0">
                <a:latin typeface="Times New Roman"/>
                <a:cs typeface="Times New Roman"/>
              </a:rPr>
              <a:t> </a:t>
            </a:r>
            <a:r>
              <a:rPr sz="2500" spc="-5" dirty="0">
                <a:latin typeface="Times New Roman"/>
                <a:cs typeface="Times New Roman"/>
              </a:rPr>
              <a:t>các</a:t>
            </a:r>
            <a:r>
              <a:rPr sz="2500" spc="25" dirty="0">
                <a:latin typeface="Times New Roman"/>
                <a:cs typeface="Times New Roman"/>
              </a:rPr>
              <a:t> </a:t>
            </a:r>
            <a:r>
              <a:rPr sz="2500" spc="-5" dirty="0">
                <a:latin typeface="Times New Roman"/>
                <a:cs typeface="Times New Roman"/>
              </a:rPr>
              <a:t>chức</a:t>
            </a:r>
            <a:r>
              <a:rPr sz="2500" dirty="0">
                <a:latin typeface="Times New Roman"/>
                <a:cs typeface="Times New Roman"/>
              </a:rPr>
              <a:t> </a:t>
            </a:r>
            <a:r>
              <a:rPr sz="2500" spc="-5" dirty="0">
                <a:latin typeface="Times New Roman"/>
                <a:cs typeface="Times New Roman"/>
              </a:rPr>
              <a:t>năng</a:t>
            </a:r>
            <a:r>
              <a:rPr sz="2500" spc="5" dirty="0">
                <a:latin typeface="Times New Roman"/>
                <a:cs typeface="Times New Roman"/>
              </a:rPr>
              <a:t> </a:t>
            </a:r>
            <a:r>
              <a:rPr sz="2500" spc="-5" dirty="0">
                <a:latin typeface="Times New Roman"/>
                <a:cs typeface="Times New Roman"/>
              </a:rPr>
              <a:t>khác</a:t>
            </a:r>
            <a:r>
              <a:rPr sz="2500" spc="15" dirty="0">
                <a:latin typeface="Times New Roman"/>
                <a:cs typeface="Times New Roman"/>
              </a:rPr>
              <a:t> </a:t>
            </a:r>
            <a:r>
              <a:rPr sz="2500" spc="-5" dirty="0">
                <a:latin typeface="Times New Roman"/>
                <a:cs typeface="Times New Roman"/>
              </a:rPr>
              <a:t>nhau.</a:t>
            </a:r>
            <a:endParaRPr sz="2500" dirty="0">
              <a:latin typeface="Times New Roman"/>
              <a:cs typeface="Times New Roman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7227037"/>
              </p:ext>
            </p:extLst>
          </p:nvPr>
        </p:nvGraphicFramePr>
        <p:xfrm>
          <a:off x="1009065" y="2133600"/>
          <a:ext cx="7220535" cy="381000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102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102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93013">
                <a:tc>
                  <a:txBody>
                    <a:bodyPr/>
                    <a:lstStyle/>
                    <a:p>
                      <a:pPr marL="88011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Giảng</a:t>
                      </a:r>
                      <a:r>
                        <a:rPr sz="1800" b="1" spc="-5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Viên</a:t>
                      </a:r>
                      <a:endParaRPr sz="1800" dirty="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Sinh</a:t>
                      </a:r>
                      <a:r>
                        <a:rPr sz="1800" b="1" spc="-6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Viên</a:t>
                      </a:r>
                      <a:endParaRPr sz="1800" dirty="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16988">
                <a:tc>
                  <a:txBody>
                    <a:bodyPr/>
                    <a:lstStyle/>
                    <a:p>
                      <a:pPr marL="378460" indent="-287020">
                        <a:lnSpc>
                          <a:spcPct val="100000"/>
                        </a:lnSpc>
                        <a:spcBef>
                          <a:spcPts val="244"/>
                        </a:spcBef>
                        <a:buChar char="-"/>
                        <a:tabLst>
                          <a:tab pos="378460" algn="l"/>
                          <a:tab pos="379095" algn="l"/>
                        </a:tabLst>
                      </a:pPr>
                      <a:r>
                        <a:rPr sz="1800" spc="-15" dirty="0">
                          <a:latin typeface="Calibri"/>
                          <a:cs typeface="Calibri"/>
                        </a:rPr>
                        <a:t>Xem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thông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tin của Cá</a:t>
                      </a:r>
                      <a:endParaRPr sz="1800" dirty="0">
                        <a:latin typeface="Calibri"/>
                        <a:cs typeface="Calibri"/>
                      </a:endParaRPr>
                    </a:p>
                    <a:p>
                      <a:pPr marL="378460">
                        <a:lnSpc>
                          <a:spcPct val="100000"/>
                        </a:lnSpc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Nhân,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lang="en-US" sz="1800" spc="-5" dirty="0" err="1">
                          <a:latin typeface="Calibri"/>
                          <a:cs typeface="Calibri"/>
                        </a:rPr>
                        <a:t>lớp</a:t>
                      </a:r>
                      <a:r>
                        <a:rPr lang="en-US" sz="18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lang="en-US" sz="1800" spc="-5" dirty="0" err="1">
                          <a:latin typeface="Calibri"/>
                          <a:cs typeface="Calibri"/>
                        </a:rPr>
                        <a:t>phụ</a:t>
                      </a:r>
                      <a:r>
                        <a:rPr lang="en-US" sz="18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lang="en-US" sz="1800" spc="-5" dirty="0" err="1">
                          <a:latin typeface="Calibri"/>
                          <a:cs typeface="Calibri"/>
                        </a:rPr>
                        <a:t>trách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.</a:t>
                      </a:r>
                      <a:endParaRPr sz="1800" dirty="0">
                        <a:latin typeface="Calibri"/>
                        <a:cs typeface="Calibri"/>
                      </a:endParaRPr>
                    </a:p>
                    <a:p>
                      <a:pPr marL="378460" marR="102235" indent="-287020">
                        <a:lnSpc>
                          <a:spcPct val="100000"/>
                        </a:lnSpc>
                        <a:buChar char="-"/>
                        <a:tabLst>
                          <a:tab pos="378460" algn="l"/>
                          <a:tab pos="379095" algn="l"/>
                        </a:tabLst>
                      </a:pPr>
                      <a:r>
                        <a:rPr sz="1800" spc="-15" dirty="0">
                          <a:latin typeface="Calibri"/>
                          <a:cs typeface="Calibri"/>
                        </a:rPr>
                        <a:t>Xem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được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danh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sách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các </a:t>
                      </a:r>
                      <a:r>
                        <a:rPr sz="1800" spc="-39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học phần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được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chỉ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định </a:t>
                      </a:r>
                      <a:r>
                        <a:rPr sz="18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giảng </a:t>
                      </a:r>
                      <a:r>
                        <a:rPr sz="1800" spc="-40" dirty="0">
                          <a:latin typeface="Calibri"/>
                          <a:cs typeface="Calibri"/>
                        </a:rPr>
                        <a:t>dạy.</a:t>
                      </a:r>
                      <a:endParaRPr sz="1800" dirty="0">
                        <a:latin typeface="Calibri"/>
                        <a:cs typeface="Calibri"/>
                      </a:endParaRPr>
                    </a:p>
                    <a:p>
                      <a:pPr marL="378460" indent="-287020">
                        <a:lnSpc>
                          <a:spcPct val="100000"/>
                        </a:lnSpc>
                        <a:buChar char="-"/>
                        <a:tabLst>
                          <a:tab pos="378460" algn="l"/>
                          <a:tab pos="379095" algn="l"/>
                        </a:tabLst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Nhập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điểm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cho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sinh</a:t>
                      </a:r>
                      <a:r>
                        <a:rPr sz="18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viên</a:t>
                      </a:r>
                    </a:p>
                    <a:p>
                      <a:pPr marL="378460">
                        <a:lnSpc>
                          <a:spcPct val="100000"/>
                        </a:lnSpc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khi</a:t>
                      </a:r>
                      <a:r>
                        <a:rPr sz="18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học</a:t>
                      </a:r>
                      <a:r>
                        <a:rPr sz="18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học</a:t>
                      </a:r>
                      <a:r>
                        <a:rPr sz="18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phần,</a:t>
                      </a:r>
                      <a:endParaRPr sz="1800" dirty="0">
                        <a:latin typeface="Calibri"/>
                        <a:cs typeface="Calibri"/>
                      </a:endParaRPr>
                    </a:p>
                    <a:p>
                      <a:pPr marL="378460" marR="195580" indent="-287020">
                        <a:lnSpc>
                          <a:spcPct val="100000"/>
                        </a:lnSpc>
                        <a:spcBef>
                          <a:spcPts val="5"/>
                        </a:spcBef>
                        <a:buChar char="-"/>
                        <a:tabLst>
                          <a:tab pos="378460" algn="l"/>
                          <a:tab pos="379095" algn="l"/>
                        </a:tabLst>
                      </a:pPr>
                      <a:r>
                        <a:rPr sz="1800" spc="-20" dirty="0">
                          <a:latin typeface="Calibri"/>
                          <a:cs typeface="Calibri"/>
                        </a:rPr>
                        <a:t>xem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thông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 tin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về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học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phần,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lớp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học,</a:t>
                      </a:r>
                      <a:r>
                        <a:rPr sz="18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 err="1">
                          <a:latin typeface="Calibri"/>
                          <a:cs typeface="Calibri"/>
                        </a:rPr>
                        <a:t>thời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 err="1">
                          <a:latin typeface="Calibri"/>
                          <a:cs typeface="Calibri"/>
                        </a:rPr>
                        <a:t>gian</a:t>
                      </a:r>
                      <a:r>
                        <a:rPr lang="en-US" sz="18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 err="1">
                          <a:latin typeface="Calibri"/>
                          <a:cs typeface="Calibri"/>
                        </a:rPr>
                        <a:t>giảng</a:t>
                      </a:r>
                      <a:r>
                        <a:rPr sz="1800" spc="-40" dirty="0">
                          <a:latin typeface="Calibri"/>
                          <a:cs typeface="Calibri"/>
                        </a:rPr>
                        <a:t> dạy.</a:t>
                      </a:r>
                      <a:endParaRPr sz="1800" dirty="0">
                        <a:latin typeface="Calibri"/>
                        <a:cs typeface="Calibri"/>
                      </a:endParaRPr>
                    </a:p>
                  </a:txBody>
                  <a:tcPr marL="0" marR="0" marT="3111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379095" marR="119380" indent="-287020">
                        <a:lnSpc>
                          <a:spcPct val="100000"/>
                        </a:lnSpc>
                        <a:spcBef>
                          <a:spcPts val="244"/>
                        </a:spcBef>
                        <a:buChar char="-"/>
                        <a:tabLst>
                          <a:tab pos="379095" algn="l"/>
                          <a:tab pos="379730" algn="l"/>
                        </a:tabLst>
                      </a:pPr>
                      <a:r>
                        <a:rPr sz="1800" spc="-15" dirty="0">
                          <a:latin typeface="Calibri"/>
                          <a:cs typeface="Calibri"/>
                        </a:rPr>
                        <a:t>Xem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được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hồ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sơ của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Cá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Nhân,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thông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tin của Sinh </a:t>
                      </a:r>
                      <a:r>
                        <a:rPr sz="1800" spc="-39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Viê</a:t>
                      </a:r>
                      <a:r>
                        <a:rPr lang="en-US" sz="1800" spc="-5" dirty="0">
                          <a:latin typeface="Calibri"/>
                          <a:cs typeface="Calibri"/>
                        </a:rPr>
                        <a:t>n.</a:t>
                      </a:r>
                      <a:endParaRPr sz="1800" dirty="0">
                        <a:latin typeface="Calibri"/>
                        <a:cs typeface="Calibri"/>
                      </a:endParaRPr>
                    </a:p>
                    <a:p>
                      <a:pPr marL="379095" marR="191770" indent="-287020" algn="just">
                        <a:lnSpc>
                          <a:spcPct val="100000"/>
                        </a:lnSpc>
                        <a:buChar char="-"/>
                        <a:tabLst>
                          <a:tab pos="379730" algn="l"/>
                        </a:tabLst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Sinh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viên</a:t>
                      </a:r>
                      <a:r>
                        <a:rPr sz="18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tự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 err="1">
                          <a:latin typeface="Calibri"/>
                          <a:cs typeface="Calibri"/>
                        </a:rPr>
                        <a:t>đăng</a:t>
                      </a:r>
                      <a:r>
                        <a:rPr sz="18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 err="1">
                          <a:latin typeface="Calibri"/>
                          <a:cs typeface="Calibri"/>
                        </a:rPr>
                        <a:t>ký</a:t>
                      </a:r>
                      <a:r>
                        <a:rPr lang="en-US" sz="18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lang="en-US" sz="1800" dirty="0" err="1">
                          <a:latin typeface="Calibri"/>
                          <a:cs typeface="Calibri"/>
                        </a:rPr>
                        <a:t>học</a:t>
                      </a:r>
                      <a:r>
                        <a:rPr lang="en-US" sz="18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lang="en-US" sz="1800" dirty="0" err="1">
                          <a:latin typeface="Calibri"/>
                          <a:cs typeface="Calibri"/>
                        </a:rPr>
                        <a:t>tập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.</a:t>
                      </a:r>
                      <a:endParaRPr lang="en-US" sz="1800" spc="-5" dirty="0">
                        <a:latin typeface="Calibri"/>
                        <a:cs typeface="Calibri"/>
                      </a:endParaRPr>
                    </a:p>
                    <a:p>
                      <a:pPr marL="379095" marR="191770" indent="-287020" algn="just">
                        <a:lnSpc>
                          <a:spcPct val="100000"/>
                        </a:lnSpc>
                        <a:buChar char="-"/>
                        <a:tabLst>
                          <a:tab pos="379730" algn="l"/>
                        </a:tabLst>
                      </a:pPr>
                      <a:r>
                        <a:rPr lang="en-US" sz="1800" spc="-5" dirty="0">
                          <a:latin typeface="Calibri"/>
                          <a:cs typeface="Calibri"/>
                        </a:rPr>
                        <a:t>Sinh </a:t>
                      </a:r>
                      <a:r>
                        <a:rPr lang="en-US" sz="1800" spc="-5" dirty="0" err="1">
                          <a:latin typeface="Calibri"/>
                          <a:cs typeface="Calibri"/>
                        </a:rPr>
                        <a:t>viên</a:t>
                      </a:r>
                      <a:r>
                        <a:rPr lang="en-US" sz="18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lang="en-US" sz="1800" spc="-5" dirty="0" err="1">
                          <a:latin typeface="Calibri"/>
                          <a:cs typeface="Calibri"/>
                        </a:rPr>
                        <a:t>có</a:t>
                      </a:r>
                      <a:r>
                        <a:rPr lang="en-US" sz="18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lang="en-US" sz="1800" spc="-5" dirty="0" err="1">
                          <a:latin typeface="Calibri"/>
                          <a:cs typeface="Calibri"/>
                        </a:rPr>
                        <a:t>thể</a:t>
                      </a:r>
                      <a:r>
                        <a:rPr lang="en-US" sz="18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lang="en-US" sz="1800" spc="-5" dirty="0" err="1">
                          <a:latin typeface="Calibri"/>
                          <a:cs typeface="Calibri"/>
                        </a:rPr>
                        <a:t>xem</a:t>
                      </a:r>
                      <a:r>
                        <a:rPr lang="en-US" sz="18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lang="en-US" sz="1800" spc="-5" dirty="0" err="1">
                          <a:latin typeface="Calibri"/>
                          <a:cs typeface="Calibri"/>
                        </a:rPr>
                        <a:t>danh</a:t>
                      </a:r>
                      <a:r>
                        <a:rPr lang="en-US" sz="18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lang="en-US" sz="1800" spc="-5" dirty="0" err="1">
                          <a:latin typeface="Calibri"/>
                          <a:cs typeface="Calibri"/>
                        </a:rPr>
                        <a:t>sách</a:t>
                      </a:r>
                      <a:r>
                        <a:rPr lang="en-US" sz="18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lang="en-US" sz="1800" spc="-5" dirty="0" err="1">
                          <a:latin typeface="Calibri"/>
                          <a:cs typeface="Calibri"/>
                        </a:rPr>
                        <a:t>lớp</a:t>
                      </a:r>
                      <a:r>
                        <a:rPr lang="en-US" sz="1800" spc="-5" dirty="0">
                          <a:latin typeface="Calibri"/>
                          <a:cs typeface="Calibri"/>
                        </a:rPr>
                        <a:t>, </a:t>
                      </a:r>
                      <a:r>
                        <a:rPr lang="en-US" sz="1800" spc="-5" dirty="0" err="1">
                          <a:latin typeface="Calibri"/>
                          <a:cs typeface="Calibri"/>
                        </a:rPr>
                        <a:t>thời</a:t>
                      </a:r>
                      <a:r>
                        <a:rPr lang="en-US" sz="18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lang="en-US" sz="1800" spc="-5" dirty="0" err="1">
                          <a:latin typeface="Calibri"/>
                          <a:cs typeface="Calibri"/>
                        </a:rPr>
                        <a:t>khóa</a:t>
                      </a:r>
                      <a:r>
                        <a:rPr lang="en-US" sz="18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lang="en-US" sz="1800" spc="-5" dirty="0" err="1">
                          <a:latin typeface="Calibri"/>
                          <a:cs typeface="Calibri"/>
                        </a:rPr>
                        <a:t>biểu</a:t>
                      </a:r>
                      <a:r>
                        <a:rPr lang="en-US" sz="1800" spc="-5" dirty="0">
                          <a:latin typeface="Calibri"/>
                          <a:cs typeface="Calibri"/>
                        </a:rPr>
                        <a:t>, </a:t>
                      </a:r>
                      <a:r>
                        <a:rPr lang="en-US" sz="1800" spc="-5" dirty="0" err="1">
                          <a:latin typeface="Calibri"/>
                          <a:cs typeface="Calibri"/>
                        </a:rPr>
                        <a:t>học</a:t>
                      </a:r>
                      <a:r>
                        <a:rPr lang="en-US" sz="18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lang="en-US" sz="1800" spc="-5" dirty="0" err="1">
                          <a:latin typeface="Calibri"/>
                          <a:cs typeface="Calibri"/>
                        </a:rPr>
                        <a:t>phí</a:t>
                      </a:r>
                      <a:r>
                        <a:rPr lang="en-US" sz="1800" spc="-5" dirty="0">
                          <a:latin typeface="Calibri"/>
                          <a:cs typeface="Calibri"/>
                        </a:rPr>
                        <a:t>, </a:t>
                      </a:r>
                      <a:r>
                        <a:rPr lang="en-US" sz="1800" spc="-5" dirty="0" err="1">
                          <a:latin typeface="Calibri"/>
                          <a:cs typeface="Calibri"/>
                        </a:rPr>
                        <a:t>bảng</a:t>
                      </a:r>
                      <a:r>
                        <a:rPr lang="en-US" sz="18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lang="en-US" sz="1800" spc="-5" dirty="0" err="1">
                          <a:latin typeface="Calibri"/>
                          <a:cs typeface="Calibri"/>
                        </a:rPr>
                        <a:t>điểm</a:t>
                      </a:r>
                      <a:r>
                        <a:rPr lang="en-US" sz="1800" spc="-5" dirty="0">
                          <a:latin typeface="Calibri"/>
                          <a:cs typeface="Calibri"/>
                        </a:rPr>
                        <a:t>, </a:t>
                      </a:r>
                      <a:r>
                        <a:rPr lang="en-US" sz="1800" spc="-5" dirty="0" err="1">
                          <a:latin typeface="Calibri"/>
                          <a:cs typeface="Calibri"/>
                        </a:rPr>
                        <a:t>chương</a:t>
                      </a:r>
                      <a:r>
                        <a:rPr lang="en-US" sz="18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lang="en-US" sz="1800" spc="-5" dirty="0" err="1">
                          <a:latin typeface="Calibri"/>
                          <a:cs typeface="Calibri"/>
                        </a:rPr>
                        <a:t>trình</a:t>
                      </a:r>
                      <a:r>
                        <a:rPr lang="en-US" sz="18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lang="en-US" sz="1800" spc="-5" dirty="0" err="1">
                          <a:latin typeface="Calibri"/>
                          <a:cs typeface="Calibri"/>
                        </a:rPr>
                        <a:t>đào</a:t>
                      </a:r>
                      <a:r>
                        <a:rPr lang="en-US" sz="18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lang="en-US" sz="1800" spc="-5" dirty="0" err="1">
                          <a:latin typeface="Calibri"/>
                          <a:cs typeface="Calibri"/>
                        </a:rPr>
                        <a:t>tạo</a:t>
                      </a:r>
                      <a:r>
                        <a:rPr lang="en-US" sz="1800" spc="-5" dirty="0">
                          <a:latin typeface="Calibri"/>
                          <a:cs typeface="Calibri"/>
                        </a:rPr>
                        <a:t>.</a:t>
                      </a:r>
                    </a:p>
                  </a:txBody>
                  <a:tcPr marL="0" marR="0" marT="3111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85"/>
              </a:spcBef>
            </a:pPr>
            <a:fld id="{81D60167-4931-47E6-BA6A-407CBD079E47}" type="slidenum">
              <a:rPr lang="en-US" spc="-70" smtClean="0"/>
              <a:t>6</a:t>
            </a:fld>
            <a:endParaRPr lang="en-US" spc="-70" dirty="0"/>
          </a:p>
        </p:txBody>
      </p:sp>
      <p:pic>
        <p:nvPicPr>
          <p:cNvPr id="10" name="Picture 9" descr="A diagram of a network&#10;&#10;Description automatically generated">
            <a:extLst>
              <a:ext uri="{FF2B5EF4-FFF2-40B4-BE49-F238E27FC236}">
                <a16:creationId xmlns:a16="http://schemas.microsoft.com/office/drawing/2014/main" id="{9FBE42E9-5CC5-2855-32D2-73ED969036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7492008" cy="685800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934200" y="1981200"/>
            <a:ext cx="1937638" cy="546688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 indent="513080">
              <a:lnSpc>
                <a:spcPct val="101099"/>
              </a:lnSpc>
              <a:spcBef>
                <a:spcPts val="75"/>
              </a:spcBef>
            </a:pPr>
            <a:r>
              <a:rPr lang="vi-VN" sz="1800" spc="-5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Sơ</a:t>
            </a:r>
            <a:r>
              <a:rPr lang="vi-VN" sz="1800" spc="395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18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đồ </a:t>
            </a:r>
            <a:r>
              <a:rPr lang="vi-VN" sz="1800" spc="5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br>
              <a:rPr lang="en-US" sz="1800" spc="5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vi-VN" sz="1800" spc="-5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Thực</a:t>
            </a:r>
            <a:r>
              <a:rPr lang="vi-VN" sz="1800" spc="-2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18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thể</a:t>
            </a:r>
            <a:r>
              <a:rPr lang="vi-VN" sz="1800" spc="-25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1800" spc="-5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liên</a:t>
            </a:r>
            <a:r>
              <a:rPr lang="vi-VN" sz="1800" spc="-15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1800" spc="-25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kết</a:t>
            </a:r>
            <a:endParaRPr lang="vi-VN" sz="1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99" cy="664754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13740" y="64388"/>
            <a:ext cx="346202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5" dirty="0">
                <a:solidFill>
                  <a:srgbClr val="FFFFFF"/>
                </a:solidFill>
              </a:rPr>
              <a:t>Mô</a:t>
            </a:r>
            <a:r>
              <a:rPr sz="2800" spc="-135" dirty="0">
                <a:solidFill>
                  <a:srgbClr val="FFFFFF"/>
                </a:solidFill>
              </a:rPr>
              <a:t> </a:t>
            </a:r>
            <a:r>
              <a:rPr sz="2800" spc="-170" dirty="0">
                <a:solidFill>
                  <a:srgbClr val="FFFFFF"/>
                </a:solidFill>
              </a:rPr>
              <a:t>hì</a:t>
            </a:r>
            <a:r>
              <a:rPr sz="2800" spc="-245" dirty="0">
                <a:solidFill>
                  <a:srgbClr val="FFFFFF"/>
                </a:solidFill>
              </a:rPr>
              <a:t>n</a:t>
            </a:r>
            <a:r>
              <a:rPr sz="2800" spc="-220" dirty="0">
                <a:solidFill>
                  <a:srgbClr val="FFFFFF"/>
                </a:solidFill>
              </a:rPr>
              <a:t>h</a:t>
            </a:r>
            <a:r>
              <a:rPr sz="2800" spc="-130" dirty="0">
                <a:solidFill>
                  <a:srgbClr val="FFFFFF"/>
                </a:solidFill>
              </a:rPr>
              <a:t> </a:t>
            </a:r>
            <a:r>
              <a:rPr sz="2800" spc="-70" dirty="0">
                <a:solidFill>
                  <a:srgbClr val="FFFFFF"/>
                </a:solidFill>
              </a:rPr>
              <a:t>c</a:t>
            </a:r>
            <a:r>
              <a:rPr sz="2800" spc="-75" dirty="0">
                <a:solidFill>
                  <a:srgbClr val="FFFFFF"/>
                </a:solidFill>
              </a:rPr>
              <a:t>ơ</a:t>
            </a:r>
            <a:r>
              <a:rPr sz="2800" spc="-145" dirty="0">
                <a:solidFill>
                  <a:srgbClr val="FFFFFF"/>
                </a:solidFill>
              </a:rPr>
              <a:t> </a:t>
            </a:r>
            <a:r>
              <a:rPr sz="2800" spc="-105" dirty="0">
                <a:solidFill>
                  <a:srgbClr val="FFFFFF"/>
                </a:solidFill>
              </a:rPr>
              <a:t>s</a:t>
            </a:r>
            <a:r>
              <a:rPr sz="2800" spc="-125" dirty="0">
                <a:solidFill>
                  <a:srgbClr val="FFFFFF"/>
                </a:solidFill>
              </a:rPr>
              <a:t>ở</a:t>
            </a:r>
            <a:r>
              <a:rPr sz="2800" spc="-135" dirty="0">
                <a:solidFill>
                  <a:srgbClr val="FFFFFF"/>
                </a:solidFill>
              </a:rPr>
              <a:t> </a:t>
            </a:r>
            <a:r>
              <a:rPr sz="2800" spc="-165" dirty="0">
                <a:solidFill>
                  <a:srgbClr val="FFFFFF"/>
                </a:solidFill>
              </a:rPr>
              <a:t>d</a:t>
            </a:r>
            <a:r>
              <a:rPr sz="2800" spc="-180" dirty="0">
                <a:solidFill>
                  <a:srgbClr val="FFFFFF"/>
                </a:solidFill>
              </a:rPr>
              <a:t>ữ</a:t>
            </a:r>
            <a:r>
              <a:rPr sz="2800" spc="-150" dirty="0">
                <a:solidFill>
                  <a:srgbClr val="FFFFFF"/>
                </a:solidFill>
              </a:rPr>
              <a:t> </a:t>
            </a:r>
            <a:r>
              <a:rPr sz="2800" spc="-170" dirty="0">
                <a:solidFill>
                  <a:srgbClr val="FFFFFF"/>
                </a:solidFill>
              </a:rPr>
              <a:t>liệu</a:t>
            </a:r>
            <a:endParaRPr sz="2800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85"/>
              </a:spcBef>
            </a:pPr>
            <a:fld id="{81D60167-4931-47E6-BA6A-407CBD079E47}" type="slidenum">
              <a:rPr spc="-70" dirty="0"/>
              <a:t>7</a:t>
            </a:fld>
            <a:endParaRPr spc="-70" dirty="0"/>
          </a:p>
        </p:txBody>
      </p:sp>
      <p:pic>
        <p:nvPicPr>
          <p:cNvPr id="1026" name="Picture 2" descr="Không có mô tả.">
            <a:extLst>
              <a:ext uri="{FF2B5EF4-FFF2-40B4-BE49-F238E27FC236}">
                <a16:creationId xmlns:a16="http://schemas.microsoft.com/office/drawing/2014/main" id="{F298A746-D037-0851-573A-09BBFBB9FE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588" y="442913"/>
            <a:ext cx="7362825" cy="5972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99" cy="664754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13740" y="64388"/>
            <a:ext cx="325691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45" dirty="0">
                <a:solidFill>
                  <a:srgbClr val="FFFFFF"/>
                </a:solidFill>
              </a:rPr>
              <a:t>Giao</a:t>
            </a:r>
            <a:r>
              <a:rPr sz="2800" spc="-114" dirty="0">
                <a:solidFill>
                  <a:srgbClr val="FFFFFF"/>
                </a:solidFill>
              </a:rPr>
              <a:t> </a:t>
            </a:r>
            <a:r>
              <a:rPr sz="2800" spc="-175" dirty="0">
                <a:solidFill>
                  <a:srgbClr val="FFFFFF"/>
                </a:solidFill>
              </a:rPr>
              <a:t>diện</a:t>
            </a:r>
            <a:r>
              <a:rPr sz="2800" spc="-130" dirty="0">
                <a:solidFill>
                  <a:srgbClr val="FFFFFF"/>
                </a:solidFill>
              </a:rPr>
              <a:t> </a:t>
            </a:r>
            <a:r>
              <a:rPr sz="2800" spc="-235" dirty="0">
                <a:solidFill>
                  <a:srgbClr val="FFFFFF"/>
                </a:solidFill>
              </a:rPr>
              <a:t>đăng</a:t>
            </a:r>
            <a:r>
              <a:rPr sz="2800" spc="-145" dirty="0">
                <a:solidFill>
                  <a:srgbClr val="FFFFFF"/>
                </a:solidFill>
              </a:rPr>
              <a:t> </a:t>
            </a:r>
            <a:r>
              <a:rPr sz="2800" spc="-220" dirty="0">
                <a:solidFill>
                  <a:srgbClr val="FFFFFF"/>
                </a:solidFill>
              </a:rPr>
              <a:t>nhập</a:t>
            </a:r>
            <a:endParaRPr sz="2800" dirty="0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85"/>
              </a:spcBef>
            </a:pPr>
            <a:fld id="{81D60167-4931-47E6-BA6A-407CBD079E47}" type="slidenum">
              <a:rPr spc="-70" dirty="0"/>
              <a:t>8</a:t>
            </a:fld>
            <a:endParaRPr spc="-7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A689860-9EEE-313C-6F14-3C487A0441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0" y="2895601"/>
            <a:ext cx="5690422" cy="391977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1DB8395-07E5-5269-9E69-DA84FA77FD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7031" y="550720"/>
            <a:ext cx="5456969" cy="37547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99" cy="664754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13740" y="64388"/>
            <a:ext cx="325691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45" dirty="0">
                <a:solidFill>
                  <a:srgbClr val="FFFFFF"/>
                </a:solidFill>
              </a:rPr>
              <a:t>Giao</a:t>
            </a:r>
            <a:r>
              <a:rPr sz="2800" spc="-114" dirty="0">
                <a:solidFill>
                  <a:srgbClr val="FFFFFF"/>
                </a:solidFill>
              </a:rPr>
              <a:t> </a:t>
            </a:r>
            <a:r>
              <a:rPr sz="2800" spc="-175" dirty="0">
                <a:solidFill>
                  <a:srgbClr val="FFFFFF"/>
                </a:solidFill>
              </a:rPr>
              <a:t>diện</a:t>
            </a:r>
            <a:r>
              <a:rPr sz="2800" spc="-130" dirty="0">
                <a:solidFill>
                  <a:srgbClr val="FFFFFF"/>
                </a:solidFill>
              </a:rPr>
              <a:t> </a:t>
            </a:r>
            <a:r>
              <a:rPr sz="2800" spc="-235" dirty="0">
                <a:solidFill>
                  <a:srgbClr val="FFFFFF"/>
                </a:solidFill>
              </a:rPr>
              <a:t>đăng</a:t>
            </a:r>
            <a:r>
              <a:rPr sz="2800" spc="-145" dirty="0">
                <a:solidFill>
                  <a:srgbClr val="FFFFFF"/>
                </a:solidFill>
              </a:rPr>
              <a:t> </a:t>
            </a:r>
            <a:r>
              <a:rPr sz="2800" spc="-220" dirty="0">
                <a:solidFill>
                  <a:srgbClr val="FFFFFF"/>
                </a:solidFill>
              </a:rPr>
              <a:t>nhập</a:t>
            </a:r>
            <a:endParaRPr sz="2800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85"/>
              </a:spcBef>
            </a:pPr>
            <a:fld id="{81D60167-4931-47E6-BA6A-407CBD079E47}" type="slidenum">
              <a:rPr spc="-70" dirty="0"/>
              <a:t>9</a:t>
            </a:fld>
            <a:endParaRPr spc="-7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39DDFC5-ECCE-E959-6C5A-37C1293C2A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60" y="2940612"/>
            <a:ext cx="5734091" cy="38974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81E13C4-7E9E-5204-C010-0FCE09DB57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6020" y="580896"/>
            <a:ext cx="5734091" cy="39159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329</TotalTime>
  <Words>232</Words>
  <Application>Microsoft Office PowerPoint</Application>
  <PresentationFormat>On-screen Show (4:3)</PresentationFormat>
  <Paragraphs>50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Bahnschrift SemiCondensed</vt:lpstr>
      <vt:lpstr>Calibri</vt:lpstr>
      <vt:lpstr>Tahoma</vt:lpstr>
      <vt:lpstr>Times New Roman</vt:lpstr>
      <vt:lpstr>Office Theme</vt:lpstr>
      <vt:lpstr>PowerPoint Presentation</vt:lpstr>
      <vt:lpstr>Quản Lí Sinh Viên</vt:lpstr>
      <vt:lpstr>Thành viên trong nhóm</vt:lpstr>
      <vt:lpstr>Công việc</vt:lpstr>
      <vt:lpstr>Người dùng</vt:lpstr>
      <vt:lpstr>Sơ đồ   Thực thể liên kết</vt:lpstr>
      <vt:lpstr>Mô hình cơ sở dữ liệu</vt:lpstr>
      <vt:lpstr>Giao diện đăng nhập</vt:lpstr>
      <vt:lpstr>Giao diện đăng nhập</vt:lpstr>
      <vt:lpstr>Các chức năng – Sinh viên</vt:lpstr>
      <vt:lpstr>Các chức năng – Giáo viên</vt:lpstr>
      <vt:lpstr>THANK YOU 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Phong TT &amp; QTTH</dc:creator>
  <cp:lastModifiedBy>Nguyen Anh Vinh 20215169</cp:lastModifiedBy>
  <cp:revision>3</cp:revision>
  <dcterms:created xsi:type="dcterms:W3CDTF">2023-07-17T03:37:37Z</dcterms:created>
  <dcterms:modified xsi:type="dcterms:W3CDTF">2023-09-30T02:52:57Z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2022-08-03T00:00:00Z</vt:filetime>
  </property>
  <property fmtid="{D5CDD505-2E9C-101B-9397-08002B2CF9AE}" pid="3" name="Creator">
    <vt:lpwstr>Microsoft® PowerPoint® for Microsoft 365</vt:lpwstr>
  </property>
  <property fmtid="{D5CDD505-2E9C-101B-9397-08002B2CF9AE}" pid="4" name="LastSaved">
    <vt:filetime>2023-07-17T00:00:00Z</vt:filetime>
  </property>
</Properties>
</file>